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12192000"/>
  <p:notesSz cx="6858000" cy="9144000"/>
  <p:embeddedFontLst>
    <p:embeddedFont>
      <p:font typeface="Lato"/>
      <p:regular r:id="rId18"/>
      <p:bold r:id="rId19"/>
      <p:italic r:id="rId20"/>
      <p:boldItalic r:id="rId21"/>
    </p:embeddedFont>
    <p:embeddedFont>
      <p:font typeface="Poppi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22" Type="http://schemas.openxmlformats.org/officeDocument/2006/relationships/font" Target="fonts/Poppins-regular.fntdata"/><Relationship Id="rId21" Type="http://schemas.openxmlformats.org/officeDocument/2006/relationships/font" Target="fonts/Lato-boldItalic.fntdata"/><Relationship Id="rId24" Type="http://schemas.openxmlformats.org/officeDocument/2006/relationships/font" Target="fonts/Poppins-italic.fntdata"/><Relationship Id="rId23" Type="http://schemas.openxmlformats.org/officeDocument/2006/relationships/font" Target="fonts/Poppi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Poppi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Lato-bold.fntdata"/><Relationship Id="rId18" Type="http://schemas.openxmlformats.org/officeDocument/2006/relationships/font" Target="fonts/La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c7bfab1f99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c7bfab1f9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c7bfab1f99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c7bfab1f9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c7bfab1f99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c7bfab1f9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33.png"/><Relationship Id="rId6" Type="http://schemas.openxmlformats.org/officeDocument/2006/relationships/image" Target="../media/image30.png"/><Relationship Id="rId7" Type="http://schemas.openxmlformats.org/officeDocument/2006/relationships/image" Target="../media/image37.png"/><Relationship Id="rId8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Relationship Id="rId6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5.png"/><Relationship Id="rId7" Type="http://schemas.openxmlformats.org/officeDocument/2006/relationships/image" Target="../media/image20.png"/><Relationship Id="rId8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8.png"/><Relationship Id="rId10" Type="http://schemas.openxmlformats.org/officeDocument/2006/relationships/image" Target="../media/image17.png"/><Relationship Id="rId9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Relationship Id="rId8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4.png"/><Relationship Id="rId5" Type="http://schemas.openxmlformats.org/officeDocument/2006/relationships/image" Target="../media/image25.png"/><Relationship Id="rId6" Type="http://schemas.openxmlformats.org/officeDocument/2006/relationships/image" Target="../media/image15.png"/><Relationship Id="rId7" Type="http://schemas.openxmlformats.org/officeDocument/2006/relationships/image" Target="../media/image19.png"/><Relationship Id="rId8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887201" cy="380798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458225" y="4313900"/>
            <a:ext cx="50124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/>
              <a:t>Wi-Fi: How It Changed Our World</a:t>
            </a:r>
            <a:endParaRPr b="1" sz="5000"/>
          </a:p>
        </p:txBody>
      </p:sp>
      <p:sp>
        <p:nvSpPr>
          <p:cNvPr id="86" name="Google Shape;86;p13"/>
          <p:cNvSpPr txBox="1"/>
          <p:nvPr/>
        </p:nvSpPr>
        <p:spPr>
          <a:xfrm>
            <a:off x="8441350" y="4105325"/>
            <a:ext cx="3502500" cy="24012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TONY KIMATHI  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               C026-01-0713/2020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BSC COMPUTER SCIENCE 4TH YEAR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4945975" y="5890925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/>
              <a:t>From a Small Idea to Connecting Everyone</a:t>
            </a:r>
            <a:endParaRPr i="1"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81" name="Google Shape;18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82" name="Google Shape;18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1552575"/>
            <a:ext cx="5238750" cy="32819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83" name="Google Shape;18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1750" y="1552575"/>
            <a:ext cx="5238750" cy="32819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84" name="Google Shape;184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81625" y="5120282"/>
            <a:ext cx="14287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2"/>
          <p:cNvSpPr txBox="1"/>
          <p:nvPr/>
        </p:nvSpPr>
        <p:spPr>
          <a:xfrm>
            <a:off x="840581" y="2695575"/>
            <a:ext cx="4700587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Challenges</a:t>
            </a:r>
            <a:endParaRPr/>
          </a:p>
        </p:txBody>
      </p:sp>
      <p:sp>
        <p:nvSpPr>
          <p:cNvPr id="186" name="Google Shape;186;p22"/>
          <p:cNvSpPr txBox="1"/>
          <p:nvPr/>
        </p:nvSpPr>
        <p:spPr>
          <a:xfrm>
            <a:off x="952500" y="3181350"/>
            <a:ext cx="4476750" cy="10054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Maintaining security, managing signal interference, and protecting user privacy in a crowded digital space.</a:t>
            </a:r>
            <a:endParaRPr/>
          </a:p>
        </p:txBody>
      </p:sp>
      <p:sp>
        <p:nvSpPr>
          <p:cNvPr id="187" name="Google Shape;187;p22"/>
          <p:cNvSpPr txBox="1"/>
          <p:nvPr/>
        </p:nvSpPr>
        <p:spPr>
          <a:xfrm>
            <a:off x="6650831" y="2695575"/>
            <a:ext cx="4700587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Opportunities</a:t>
            </a:r>
            <a:endParaRPr/>
          </a:p>
        </p:txBody>
      </p:sp>
      <p:sp>
        <p:nvSpPr>
          <p:cNvPr id="188" name="Google Shape;188;p22"/>
          <p:cNvSpPr txBox="1"/>
          <p:nvPr/>
        </p:nvSpPr>
        <p:spPr>
          <a:xfrm>
            <a:off x="6762750" y="3181350"/>
            <a:ext cx="4476750" cy="10054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Boosting global economies, enabling precision agriculture, and connecting the remaining 3 billion people.</a:t>
            </a:r>
            <a:endParaRPr/>
          </a:p>
        </p:txBody>
      </p:sp>
      <p:pic>
        <p:nvPicPr>
          <p:cNvPr descr="image.png" id="189" name="Google Shape;189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81325" y="1981200"/>
            <a:ext cx="4191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90" name="Google Shape;190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820150" y="1981200"/>
            <a:ext cx="3619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2"/>
          <p:cNvSpPr txBox="1"/>
          <p:nvPr/>
        </p:nvSpPr>
        <p:spPr>
          <a:xfrm>
            <a:off x="571500" y="571500"/>
            <a:ext cx="11601450" cy="600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2563EB"/>
                </a:solidFill>
                <a:latin typeface="Poppins"/>
                <a:ea typeface="Poppins"/>
                <a:cs typeface="Poppins"/>
                <a:sym typeface="Poppins"/>
              </a:rPr>
              <a:t>LOOKING AHEAD: PROBLEMS AND CHANCES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96" name="Google Shape;19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97" name="Google Shape;19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2014537"/>
            <a:ext cx="2662088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3"/>
          <p:cNvSpPr txBox="1"/>
          <p:nvPr/>
        </p:nvSpPr>
        <p:spPr>
          <a:xfrm>
            <a:off x="3805088" y="2826246"/>
            <a:ext cx="7815411" cy="426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1E293B"/>
                </a:solidFill>
                <a:latin typeface="Lato"/>
                <a:ea typeface="Lato"/>
                <a:cs typeface="Lato"/>
                <a:sym typeface="Lato"/>
              </a:rPr>
              <a:t>My Goal as a Cloud Engineer</a:t>
            </a:r>
            <a:endParaRPr/>
          </a:p>
        </p:txBody>
      </p:sp>
      <p:sp>
        <p:nvSpPr>
          <p:cNvPr id="199" name="Google Shape;199;p23"/>
          <p:cNvSpPr txBox="1"/>
          <p:nvPr/>
        </p:nvSpPr>
        <p:spPr>
          <a:xfrm>
            <a:off x="3805088" y="3519636"/>
            <a:ext cx="7815411" cy="6703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I am committed to designing and deploying the robust, secure, and scalable cloud infrastructures that will support the next generation of Wi-Fi technology.</a:t>
            </a:r>
            <a:endParaRPr/>
          </a:p>
        </p:txBody>
      </p:sp>
      <p:sp>
        <p:nvSpPr>
          <p:cNvPr id="200" name="Google Shape;200;p23"/>
          <p:cNvSpPr txBox="1"/>
          <p:nvPr/>
        </p:nvSpPr>
        <p:spPr>
          <a:xfrm>
            <a:off x="3805088" y="4399508"/>
            <a:ext cx="7815411" cy="6703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Connectivity is more than just data—it's a bridge to opportunity and a better quality of life for all.</a:t>
            </a:r>
            <a:endParaRPr/>
          </a:p>
        </p:txBody>
      </p:sp>
      <p:sp>
        <p:nvSpPr>
          <p:cNvPr id="201" name="Google Shape;201;p23"/>
          <p:cNvSpPr txBox="1"/>
          <p:nvPr/>
        </p:nvSpPr>
        <p:spPr>
          <a:xfrm>
            <a:off x="571500" y="571500"/>
            <a:ext cx="11601450" cy="600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2563EB"/>
                </a:solidFill>
                <a:latin typeface="Poppins"/>
                <a:ea typeface="Poppins"/>
                <a:cs typeface="Poppins"/>
                <a:sym typeface="Poppins"/>
              </a:rPr>
              <a:t>BUILDING A CONNECTED FUTURE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06" name="Google Shape;20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07" name="Google Shape;20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4792860"/>
            <a:ext cx="11049000" cy="19200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08" name="Google Shape;208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571500"/>
            <a:ext cx="1104900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4"/>
          <p:cNvSpPr txBox="1"/>
          <p:nvPr/>
        </p:nvSpPr>
        <p:spPr>
          <a:xfrm>
            <a:off x="295275" y="2190750"/>
            <a:ext cx="116014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2563EB"/>
                </a:solidFill>
                <a:latin typeface="Poppins"/>
                <a:ea typeface="Poppins"/>
                <a:cs typeface="Poppins"/>
                <a:sym typeface="Poppins"/>
              </a:rPr>
              <a:t>Asante Sana!</a:t>
            </a:r>
            <a:endParaRPr/>
          </a:p>
        </p:txBody>
      </p:sp>
      <p:sp>
        <p:nvSpPr>
          <p:cNvPr id="210" name="Google Shape;210;p24"/>
          <p:cNvSpPr txBox="1"/>
          <p:nvPr/>
        </p:nvSpPr>
        <p:spPr>
          <a:xfrm>
            <a:off x="571500" y="3429000"/>
            <a:ext cx="11049000" cy="487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Thank you very much for your time.</a:t>
            </a:r>
            <a:endParaRPr/>
          </a:p>
        </p:txBody>
      </p:sp>
      <p:sp>
        <p:nvSpPr>
          <p:cNvPr id="211" name="Google Shape;211;p24"/>
          <p:cNvSpPr txBox="1"/>
          <p:nvPr/>
        </p:nvSpPr>
        <p:spPr>
          <a:xfrm>
            <a:off x="857250" y="5307210"/>
            <a:ext cx="10477500" cy="365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1E293B"/>
                </a:solidFill>
                <a:latin typeface="Lato"/>
                <a:ea typeface="Lato"/>
                <a:cs typeface="Lato"/>
                <a:sym typeface="Lato"/>
              </a:rPr>
              <a:t>Questions?</a:t>
            </a:r>
            <a:endParaRPr/>
          </a:p>
        </p:txBody>
      </p:sp>
      <p:sp>
        <p:nvSpPr>
          <p:cNvPr id="212" name="Google Shape;212;p24"/>
          <p:cNvSpPr txBox="1"/>
          <p:nvPr/>
        </p:nvSpPr>
        <p:spPr>
          <a:xfrm>
            <a:off x="857250" y="5882431"/>
            <a:ext cx="10477500" cy="33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0955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tonykimathi8121@gmail.com</a:t>
            </a:r>
            <a:endParaRPr/>
          </a:p>
        </p:txBody>
      </p:sp>
      <p:pic>
        <p:nvPicPr>
          <p:cNvPr descr="image.png" id="213" name="Google Shape;213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24387" y="5949106"/>
            <a:ext cx="209550" cy="2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 the slide generic no excess beautifications"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8321" y="-39370"/>
            <a:ext cx="123203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97" name="Google Shape;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98" name="Google Shape;9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 txBox="1"/>
          <p:nvPr/>
        </p:nvSpPr>
        <p:spPr>
          <a:xfrm>
            <a:off x="1000125" y="1895475"/>
            <a:ext cx="4524375" cy="6703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Early concepts of transmitting data without physical wires.</a:t>
            </a:r>
            <a:endParaRPr/>
          </a:p>
        </p:txBody>
      </p:sp>
      <p:sp>
        <p:nvSpPr>
          <p:cNvPr id="100" name="Google Shape;100;p15"/>
          <p:cNvSpPr txBox="1"/>
          <p:nvPr/>
        </p:nvSpPr>
        <p:spPr>
          <a:xfrm>
            <a:off x="1000125" y="2803921"/>
            <a:ext cx="4524375" cy="6703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Born from brilliant minds and critical military research.</a:t>
            </a:r>
            <a:endParaRPr/>
          </a:p>
        </p:txBody>
      </p:sp>
      <p:sp>
        <p:nvSpPr>
          <p:cNvPr id="101" name="Google Shape;101;p15"/>
          <p:cNvSpPr txBox="1"/>
          <p:nvPr/>
        </p:nvSpPr>
        <p:spPr>
          <a:xfrm>
            <a:off x="1000125" y="3712368"/>
            <a:ext cx="4524375" cy="6703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Built upon numerous experimental wireless attempts.</a:t>
            </a:r>
            <a:endParaRPr/>
          </a:p>
        </p:txBody>
      </p:sp>
      <p:pic>
        <p:nvPicPr>
          <p:cNvPr descr="image.png" id="102" name="Google Shape;10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1938337"/>
            <a:ext cx="26670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3" name="Google Shape;103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1500" y="2846784"/>
            <a:ext cx="26670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4" name="Google Shape;104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1500" y="3755231"/>
            <a:ext cx="266700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/>
        </p:nvSpPr>
        <p:spPr>
          <a:xfrm>
            <a:off x="571500" y="762000"/>
            <a:ext cx="5200650" cy="600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2563EB"/>
                </a:solidFill>
                <a:latin typeface="Poppins"/>
                <a:ea typeface="Poppins"/>
                <a:cs typeface="Poppins"/>
                <a:sym typeface="Poppins"/>
              </a:rPr>
              <a:t>THE FIRST STEPS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10" name="Google Shape;11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11" name="Google Shape;11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2109787"/>
            <a:ext cx="5238750" cy="3619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12" name="Google Shape;11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2109787"/>
            <a:ext cx="5238750" cy="36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/>
          <p:nvPr/>
        </p:nvSpPr>
        <p:spPr>
          <a:xfrm>
            <a:off x="6381750" y="2629197"/>
            <a:ext cx="5500687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IEEE 802.11 Standards</a:t>
            </a:r>
            <a:endParaRPr/>
          </a:p>
        </p:txBody>
      </p:sp>
      <p:sp>
        <p:nvSpPr>
          <p:cNvPr id="114" name="Google Shape;114;p16"/>
          <p:cNvSpPr txBox="1"/>
          <p:nvPr/>
        </p:nvSpPr>
        <p:spPr>
          <a:xfrm>
            <a:off x="6381750" y="3114972"/>
            <a:ext cx="5238750" cy="10054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The IEEE established the universal "rules" for wireless communication, ensuring that devices from different manufacturers could finally "talk" to each other.</a:t>
            </a:r>
            <a:endParaRPr/>
          </a:p>
        </p:txBody>
      </p:sp>
      <p:sp>
        <p:nvSpPr>
          <p:cNvPr id="115" name="Google Shape;115;p16"/>
          <p:cNvSpPr txBox="1"/>
          <p:nvPr/>
        </p:nvSpPr>
        <p:spPr>
          <a:xfrm>
            <a:off x="6381750" y="4330005"/>
            <a:ext cx="5238750" cy="6703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This standardization was the single most important factor in Wi-Fi's global success and popularity.</a:t>
            </a:r>
            <a:endParaRPr/>
          </a:p>
        </p:txBody>
      </p:sp>
      <p:sp>
        <p:nvSpPr>
          <p:cNvPr id="116" name="Google Shape;116;p16"/>
          <p:cNvSpPr txBox="1"/>
          <p:nvPr/>
        </p:nvSpPr>
        <p:spPr>
          <a:xfrm>
            <a:off x="571500" y="571500"/>
            <a:ext cx="11601450" cy="600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2563EB"/>
                </a:solidFill>
                <a:latin typeface="Poppins"/>
                <a:ea typeface="Poppins"/>
                <a:cs typeface="Poppins"/>
                <a:sym typeface="Poppins"/>
              </a:rPr>
              <a:t>THE WI-FI RULEBOOK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21" name="Google Shape;12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22" name="Google Shape;12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1750" y="1776412"/>
            <a:ext cx="5238750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23" name="Google Shape;12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1750" y="1776412"/>
            <a:ext cx="523875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 txBox="1"/>
          <p:nvPr/>
        </p:nvSpPr>
        <p:spPr>
          <a:xfrm>
            <a:off x="1000125" y="2633067"/>
            <a:ext cx="4810125" cy="6703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Wi-Fi Alliance:</a:t>
            </a:r>
            <a:r>
              <a:rPr b="0" i="0" lang="en-US" sz="16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Founded in 1999 to certify wireless products.</a:t>
            </a:r>
            <a:endParaRPr/>
          </a:p>
        </p:txBody>
      </p:sp>
      <p:sp>
        <p:nvSpPr>
          <p:cNvPr id="125" name="Google Shape;125;p17"/>
          <p:cNvSpPr txBox="1"/>
          <p:nvPr/>
        </p:nvSpPr>
        <p:spPr>
          <a:xfrm>
            <a:off x="1000125" y="3541514"/>
            <a:ext cx="4810125" cy="6703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The Name:</a:t>
            </a:r>
            <a:r>
              <a:rPr b="0" i="0" lang="en-US" sz="16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Coined the catchy term "Wi-Fi" to replace technical jargon.</a:t>
            </a:r>
            <a:endParaRPr/>
          </a:p>
        </p:txBody>
      </p:sp>
      <p:sp>
        <p:nvSpPr>
          <p:cNvPr id="126" name="Google Shape;126;p17"/>
          <p:cNvSpPr txBox="1"/>
          <p:nvPr/>
        </p:nvSpPr>
        <p:spPr>
          <a:xfrm>
            <a:off x="1000125" y="4449960"/>
            <a:ext cx="4810125" cy="6703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Interoperability:</a:t>
            </a:r>
            <a:r>
              <a:rPr b="0" i="0" lang="en-US" sz="16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Guaranteed a smooth experience for users worldwide.</a:t>
            </a:r>
            <a:endParaRPr/>
          </a:p>
        </p:txBody>
      </p:sp>
      <p:pic>
        <p:nvPicPr>
          <p:cNvPr descr="image.png" id="127" name="Google Shape;127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1500" y="2675929"/>
            <a:ext cx="333375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28" name="Google Shape;128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1500" y="3584376"/>
            <a:ext cx="238125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29" name="Google Shape;129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1500" y="4492823"/>
            <a:ext cx="238125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 txBox="1"/>
          <p:nvPr/>
        </p:nvSpPr>
        <p:spPr>
          <a:xfrm>
            <a:off x="571500" y="571500"/>
            <a:ext cx="11601450" cy="600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2563EB"/>
                </a:solidFill>
                <a:latin typeface="Poppins"/>
                <a:ea typeface="Poppins"/>
                <a:cs typeface="Poppins"/>
                <a:sym typeface="Poppins"/>
              </a:rPr>
              <a:t>MAKING IT EASY: THE "WI-FI" BRAND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reate aslide one slide for wifi growing up from first level asin foundation to wifi 6/latest" id="135" name="Google Shape;1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625" y="0"/>
            <a:ext cx="122872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40" name="Google Shape;14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41" name="Google Shape;14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1552575"/>
            <a:ext cx="3492549" cy="32819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42" name="Google Shape;142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49799" y="1552575"/>
            <a:ext cx="3492549" cy="32819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43" name="Google Shape;143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28099" y="1552575"/>
            <a:ext cx="3492549" cy="32819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44" name="Google Shape;144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1500" y="4567207"/>
            <a:ext cx="11049000" cy="736595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9"/>
          <p:cNvSpPr txBox="1"/>
          <p:nvPr/>
        </p:nvSpPr>
        <p:spPr>
          <a:xfrm>
            <a:off x="884236" y="2695575"/>
            <a:ext cx="2867077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Work &amp; Learn</a:t>
            </a:r>
            <a:endParaRPr/>
          </a:p>
        </p:txBody>
      </p:sp>
      <p:sp>
        <p:nvSpPr>
          <p:cNvPr id="146" name="Google Shape;146;p19"/>
          <p:cNvSpPr txBox="1"/>
          <p:nvPr/>
        </p:nvSpPr>
        <p:spPr>
          <a:xfrm>
            <a:off x="952500" y="3181350"/>
            <a:ext cx="2730549" cy="10054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Enabling freedom to study in parks or work remotely from any corner of the globe.</a:t>
            </a:r>
            <a:endParaRPr/>
          </a:p>
        </p:txBody>
      </p:sp>
      <p:sp>
        <p:nvSpPr>
          <p:cNvPr id="147" name="Google Shape;147;p19"/>
          <p:cNvSpPr txBox="1"/>
          <p:nvPr/>
        </p:nvSpPr>
        <p:spPr>
          <a:xfrm>
            <a:off x="4662535" y="2695575"/>
            <a:ext cx="2867077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Smart Tech</a:t>
            </a:r>
            <a:endParaRPr/>
          </a:p>
        </p:txBody>
      </p:sp>
      <p:sp>
        <p:nvSpPr>
          <p:cNvPr id="148" name="Google Shape;148;p19"/>
          <p:cNvSpPr txBox="1"/>
          <p:nvPr/>
        </p:nvSpPr>
        <p:spPr>
          <a:xfrm>
            <a:off x="4730799" y="3181350"/>
            <a:ext cx="2730549" cy="10054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Powers IoT ecosystems, from robot vacuums to smart city sensors.</a:t>
            </a:r>
            <a:endParaRPr/>
          </a:p>
        </p:txBody>
      </p:sp>
      <p:sp>
        <p:nvSpPr>
          <p:cNvPr id="149" name="Google Shape;149;p19"/>
          <p:cNvSpPr txBox="1"/>
          <p:nvPr/>
        </p:nvSpPr>
        <p:spPr>
          <a:xfrm>
            <a:off x="8440835" y="2695575"/>
            <a:ext cx="2867077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Accessibility</a:t>
            </a:r>
            <a:endParaRPr/>
          </a:p>
        </p:txBody>
      </p:sp>
      <p:sp>
        <p:nvSpPr>
          <p:cNvPr id="150" name="Google Shape;150;p19"/>
          <p:cNvSpPr txBox="1"/>
          <p:nvPr/>
        </p:nvSpPr>
        <p:spPr>
          <a:xfrm>
            <a:off x="8509099" y="3181350"/>
            <a:ext cx="2730549" cy="10054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Connecting underserved communities to the world's knowledge base.</a:t>
            </a:r>
            <a:endParaRPr/>
          </a:p>
        </p:txBody>
      </p:sp>
      <p:pic>
        <p:nvPicPr>
          <p:cNvPr descr="image.png" id="151" name="Google Shape;151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79575" y="1981200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52" name="Google Shape;152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57875" y="1981200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53" name="Google Shape;153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636174" y="1981200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 txBox="1"/>
          <p:nvPr/>
        </p:nvSpPr>
        <p:spPr>
          <a:xfrm>
            <a:off x="571500" y="571500"/>
            <a:ext cx="11601450" cy="600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2563EB"/>
                </a:solidFill>
                <a:latin typeface="Poppins"/>
                <a:ea typeface="Poppins"/>
                <a:cs typeface="Poppins"/>
                <a:sym typeface="Poppins"/>
              </a:rPr>
              <a:t>HOW WI-FI CHANGED EVERYTHING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59" name="Google Shape;15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60" name="Google Shape;16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1776412"/>
            <a:ext cx="5238750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61" name="Google Shape;16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1776412"/>
            <a:ext cx="523875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0"/>
          <p:cNvSpPr txBox="1"/>
          <p:nvPr/>
        </p:nvSpPr>
        <p:spPr>
          <a:xfrm>
            <a:off x="6810375" y="2633067"/>
            <a:ext cx="4810125" cy="6703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Network Monitor:</a:t>
            </a:r>
            <a:r>
              <a:rPr b="0" i="0" lang="en-US" sz="16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A tool built to identify and verify devices on a local network.</a:t>
            </a:r>
            <a:endParaRPr/>
          </a:p>
        </p:txBody>
      </p:sp>
      <p:sp>
        <p:nvSpPr>
          <p:cNvPr id="163" name="Google Shape;163;p20"/>
          <p:cNvSpPr txBox="1"/>
          <p:nvPr/>
        </p:nvSpPr>
        <p:spPr>
          <a:xfrm>
            <a:off x="6810375" y="3541514"/>
            <a:ext cx="4810125" cy="6703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Diagnostic Power:</a:t>
            </a:r>
            <a:r>
              <a:rPr b="0" i="0" lang="en-US" sz="16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Inspired by apps like Wi-Fi Man and Fing.</a:t>
            </a:r>
            <a:endParaRPr/>
          </a:p>
        </p:txBody>
      </p:sp>
      <p:sp>
        <p:nvSpPr>
          <p:cNvPr id="164" name="Google Shape;164;p20"/>
          <p:cNvSpPr txBox="1"/>
          <p:nvPr/>
        </p:nvSpPr>
        <p:spPr>
          <a:xfrm>
            <a:off x="6810375" y="4449960"/>
            <a:ext cx="4810125" cy="6703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Security Focus:</a:t>
            </a:r>
            <a:r>
              <a:rPr b="0" i="0" lang="en-US" sz="16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Developed to understand network security and unauthorized access prevention.</a:t>
            </a:r>
            <a:endParaRPr/>
          </a:p>
        </p:txBody>
      </p:sp>
      <p:pic>
        <p:nvPicPr>
          <p:cNvPr descr="image.png" id="165" name="Google Shape;165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81750" y="2675929"/>
            <a:ext cx="333375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66" name="Google Shape;166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81750" y="3584376"/>
            <a:ext cx="26670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67" name="Google Shape;167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81750" y="4492823"/>
            <a:ext cx="266700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0"/>
          <p:cNvSpPr txBox="1"/>
          <p:nvPr/>
        </p:nvSpPr>
        <p:spPr>
          <a:xfrm>
            <a:off x="571500" y="571500"/>
            <a:ext cx="11601450" cy="600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2563EB"/>
                </a:solidFill>
                <a:latin typeface="Poppins"/>
                <a:ea typeface="Poppins"/>
                <a:cs typeface="Poppins"/>
                <a:sym typeface="Poppins"/>
              </a:rPr>
              <a:t>MY PROJECT: ROUTER ADMIN ACCESS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73" name="Google Shape;17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74" name="Google Shape;17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9750" y="1244054"/>
            <a:ext cx="8572500" cy="436989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1"/>
          <p:cNvSpPr txBox="1"/>
          <p:nvPr/>
        </p:nvSpPr>
        <p:spPr>
          <a:xfrm>
            <a:off x="2195512" y="1815554"/>
            <a:ext cx="7800975" cy="1543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50" u="none" cap="none" strike="noStrike">
                <a:solidFill>
                  <a:srgbClr val="3B82F6"/>
                </a:solidFill>
                <a:latin typeface="Poppins"/>
                <a:ea typeface="Poppins"/>
                <a:cs typeface="Poppins"/>
                <a:sym typeface="Poppins"/>
              </a:rPr>
              <a:t>The Future: Wi-Fi 7 and Beyond</a:t>
            </a:r>
            <a:endParaRPr/>
          </a:p>
        </p:txBody>
      </p:sp>
      <p:sp>
        <p:nvSpPr>
          <p:cNvPr id="176" name="Google Shape;176;p21"/>
          <p:cNvSpPr txBox="1"/>
          <p:nvPr/>
        </p:nvSpPr>
        <p:spPr>
          <a:xfrm>
            <a:off x="2381250" y="3606254"/>
            <a:ext cx="7429500" cy="11885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F1F5F9"/>
                </a:solidFill>
                <a:latin typeface="Lato"/>
                <a:ea typeface="Lato"/>
                <a:cs typeface="Lato"/>
                <a:sym typeface="Lato"/>
              </a:rPr>
              <a:t>We are entering an era of ultra-low latency and multi-gigabit speeds. Wi-Fi will soon power fully immersive virtual realities and super-connected smart cities with zero delays.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